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83" r:id="rId2"/>
    <p:sldId id="257" r:id="rId3"/>
    <p:sldId id="258" r:id="rId4"/>
    <p:sldId id="286" r:id="rId5"/>
    <p:sldId id="260" r:id="rId6"/>
    <p:sldId id="288" r:id="rId7"/>
    <p:sldId id="285" r:id="rId8"/>
    <p:sldId id="287" r:id="rId9"/>
    <p:sldId id="262" r:id="rId10"/>
    <p:sldId id="280" r:id="rId11"/>
    <p:sldId id="281" r:id="rId12"/>
    <p:sldId id="282" r:id="rId13"/>
    <p:sldId id="263" r:id="rId14"/>
    <p:sldId id="278" r:id="rId15"/>
    <p:sldId id="293" r:id="rId16"/>
    <p:sldId id="279" r:id="rId17"/>
    <p:sldId id="264" r:id="rId18"/>
    <p:sldId id="274" r:id="rId19"/>
    <p:sldId id="275" r:id="rId20"/>
    <p:sldId id="276" r:id="rId21"/>
    <p:sldId id="277" r:id="rId22"/>
    <p:sldId id="265" r:id="rId23"/>
    <p:sldId id="272" r:id="rId24"/>
    <p:sldId id="271" r:id="rId25"/>
    <p:sldId id="266" r:id="rId26"/>
    <p:sldId id="268" r:id="rId27"/>
    <p:sldId id="269" r:id="rId28"/>
    <p:sldId id="270" r:id="rId29"/>
    <p:sldId id="284" r:id="rId30"/>
    <p:sldId id="289" r:id="rId31"/>
    <p:sldId id="290" r:id="rId32"/>
    <p:sldId id="291" r:id="rId33"/>
    <p:sldId id="292" r:id="rId34"/>
    <p:sldId id="267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 autoAdjust="0"/>
    <p:restoredTop sz="94677" autoAdjust="0"/>
  </p:normalViewPr>
  <p:slideViewPr>
    <p:cSldViewPr snapToGrid="0" snapToObjects="1">
      <p:cViewPr varScale="1">
        <p:scale>
          <a:sx n="70" d="100"/>
          <a:sy n="70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9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F1DDC-7682-2F4D-B115-5C3F38CC519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EF67-B7EE-2949-A960-17FB658E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6D3E2-A1C4-F84B-96B3-538B5FEA93DC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9FC0-C346-DE46-9935-E4829F0E7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Jkgkjglkjglkjglkjgksdfjgalskdjfg</a:t>
            </a:r>
            <a:endParaRPr lang="en-US" dirty="0" smtClean="0"/>
          </a:p>
          <a:p>
            <a:r>
              <a:rPr lang="en-US" dirty="0" err="1" smtClean="0"/>
              <a:t>Lkh;lkh;lkh;lkh;ih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Kjhasdklfjhsadlkfjh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Dslkfhas;ldkfh;alsdkfh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Asldkfha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0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9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2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51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4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7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7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3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77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positioning can also be done with the legs up against a wall and using blankets as props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6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6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9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0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8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0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every 4 years - &gt;18 - Practitioner</a:t>
            </a:r>
            <a:r>
              <a:rPr lang="en-US" baseline="0" dirty="0" smtClean="0"/>
              <a:t>s increased from 20.4m in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3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0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0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0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this issue – for</a:t>
            </a:r>
            <a:r>
              <a:rPr lang="en-US" baseline="0" dirty="0" smtClean="0"/>
              <a:t> those not comfortable, or who have a fear…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9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09FC0-C346-DE46-9935-E4829F0E70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9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30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6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1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1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3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1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3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1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7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9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3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9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2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9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7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7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20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1" y="1035425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1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1" y="4171949"/>
            <a:ext cx="5457919" cy="1085851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2" y="389966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1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1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2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5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5" y="2209801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1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1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9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4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1"/>
            <a:ext cx="4966446" cy="139849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3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1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1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2"/>
            <a:ext cx="4966446" cy="139849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3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3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3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20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21456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1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1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1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umankinetics.com/products/all-products/Instructing-Hatha-Yoga-2nd-Edition-With-Web-Resource" TargetMode="Externa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1"/>
            <a:ext cx="8548662" cy="2318716"/>
          </a:xfrm>
        </p:spPr>
        <p:txBody>
          <a:bodyPr/>
          <a:lstStyle/>
          <a:p>
            <a:r>
              <a:rPr lang="en-US" sz="5000" dirty="0"/>
              <a:t>Why Yoga is for Every BODY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33117"/>
            <a:ext cx="8037340" cy="3497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Five typically practiced yoga poses with modifications to enhance your </a:t>
            </a:r>
            <a:r>
              <a:rPr lang="en-US" sz="3200" dirty="0" smtClean="0"/>
              <a:t>practice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Human Kinetics Publishing</a:t>
            </a:r>
            <a:endParaRPr lang="en-US" sz="1400" dirty="0"/>
          </a:p>
        </p:txBody>
      </p:sp>
      <p:pic>
        <p:nvPicPr>
          <p:cNvPr id="4" name="Picture 3" descr="HK-logo-180w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2" y="5389229"/>
            <a:ext cx="1340931" cy="13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Uttanasana</a:t>
            </a:r>
            <a:r>
              <a:rPr lang="en-US" sz="2400" dirty="0" smtClean="0"/>
              <a:t> </a:t>
            </a:r>
            <a:r>
              <a:rPr lang="en-US" sz="2400" dirty="0"/>
              <a:t>– Intense Forward </a:t>
            </a:r>
            <a:r>
              <a:rPr lang="en-US" sz="2400" dirty="0" smtClean="0"/>
              <a:t>Fold </a:t>
            </a:r>
            <a:br>
              <a:rPr lang="en-US" sz="2400" dirty="0" smtClean="0"/>
            </a:br>
            <a:r>
              <a:rPr lang="en-US" dirty="0" smtClean="0"/>
              <a:t>Tight Hamstrings/Rounded Back</a:t>
            </a:r>
            <a:endParaRPr lang="en-US" sz="2400" dirty="0"/>
          </a:p>
        </p:txBody>
      </p:sp>
      <p:pic>
        <p:nvPicPr>
          <p:cNvPr id="4" name="Content Placeholder 3" descr="Ambrosini_10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82" r="-31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12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Uttanasana</a:t>
            </a:r>
            <a:r>
              <a:rPr lang="en-US" sz="2400" dirty="0"/>
              <a:t> – Intense Forward Fold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Extreme Stiffness, Late </a:t>
            </a:r>
            <a:r>
              <a:rPr lang="en-US" dirty="0"/>
              <a:t>P</a:t>
            </a:r>
            <a:r>
              <a:rPr lang="en-US" dirty="0" smtClean="0"/>
              <a:t>regnancy or Rehab</a:t>
            </a:r>
            <a:endParaRPr lang="en-US" dirty="0"/>
          </a:p>
        </p:txBody>
      </p:sp>
      <p:pic>
        <p:nvPicPr>
          <p:cNvPr id="5" name="Content Placeholder 4" descr="Ambrosini_339_#4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-1933"/>
          <a:stretch>
            <a:fillRect/>
          </a:stretch>
        </p:blipFill>
        <p:spPr>
          <a:xfrm>
            <a:off x="1115699" y="2010229"/>
            <a:ext cx="7115520" cy="4281707"/>
          </a:xfrm>
        </p:spPr>
      </p:pic>
    </p:spTree>
    <p:extLst>
      <p:ext uri="{BB962C8B-B14F-4D97-AF65-F5344CB8AC3E}">
        <p14:creationId xmlns:p14="http://schemas.microsoft.com/office/powerpoint/2010/main" val="3565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Uttanasana</a:t>
            </a:r>
            <a:r>
              <a:rPr lang="en-US" sz="2400" dirty="0"/>
              <a:t> – Intense Forward Fold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Balance Difficulties/Weakness</a:t>
            </a:r>
            <a:endParaRPr lang="en-US" dirty="0"/>
          </a:p>
        </p:txBody>
      </p:sp>
      <p:pic>
        <p:nvPicPr>
          <p:cNvPr id="6" name="Content Placeholder 5" descr="Ambrosini_103_2-botto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38" r="-5938"/>
          <a:stretch>
            <a:fillRect/>
          </a:stretch>
        </p:blipFill>
        <p:spPr>
          <a:xfrm>
            <a:off x="457200" y="2209801"/>
            <a:ext cx="6508750" cy="3916363"/>
          </a:xfrm>
        </p:spPr>
      </p:pic>
    </p:spTree>
    <p:extLst>
      <p:ext uri="{BB962C8B-B14F-4D97-AF65-F5344CB8AC3E}">
        <p14:creationId xmlns:p14="http://schemas.microsoft.com/office/powerpoint/2010/main" val="42483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Seated Pose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Janu</a:t>
            </a:r>
            <a:r>
              <a:rPr lang="en-US" dirty="0" smtClean="0"/>
              <a:t> </a:t>
            </a:r>
            <a:r>
              <a:rPr lang="en-US" dirty="0" err="1" smtClean="0"/>
              <a:t>Shirshasana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Head-to-Knee-Pose</a:t>
            </a:r>
            <a:endParaRPr lang="en-US" dirty="0"/>
          </a:p>
        </p:txBody>
      </p:sp>
      <p:pic>
        <p:nvPicPr>
          <p:cNvPr id="6" name="Content Placeholder 5" descr="Ambrosini_163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16" b="-24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/>
              <a:t>Janu</a:t>
            </a:r>
            <a:r>
              <a:rPr lang="en-US" sz="2400" dirty="0"/>
              <a:t> </a:t>
            </a:r>
            <a:r>
              <a:rPr lang="en-US" sz="2400" dirty="0" err="1"/>
              <a:t>Shirshasana</a:t>
            </a:r>
            <a:r>
              <a:rPr lang="en-US" sz="2400" dirty="0"/>
              <a:t> – </a:t>
            </a:r>
            <a:r>
              <a:rPr lang="en-US" sz="2400" dirty="0" smtClean="0"/>
              <a:t>Head</a:t>
            </a:r>
            <a:r>
              <a:rPr lang="en-US" sz="2400" dirty="0"/>
              <a:t>-to-Knee-</a:t>
            </a:r>
            <a:r>
              <a:rPr lang="en-US" sz="2400" dirty="0" smtClean="0"/>
              <a:t>Pose</a:t>
            </a:r>
            <a:br>
              <a:rPr lang="en-US" sz="2400" dirty="0" smtClean="0"/>
            </a:br>
            <a:r>
              <a:rPr lang="en-US" dirty="0" smtClean="0"/>
              <a:t>Hip &amp; Hamstrings Tightness</a:t>
            </a:r>
            <a:endParaRPr lang="en-US" sz="2400" dirty="0"/>
          </a:p>
        </p:txBody>
      </p:sp>
      <p:pic>
        <p:nvPicPr>
          <p:cNvPr id="7" name="Content Placeholder 6" descr="Ambrosini_165-bottom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1" r="-17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42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Janu</a:t>
            </a:r>
            <a:r>
              <a:rPr lang="en-US" dirty="0"/>
              <a:t> </a:t>
            </a:r>
            <a:r>
              <a:rPr lang="en-US" dirty="0" err="1"/>
              <a:t>Shirshasana</a:t>
            </a:r>
            <a:r>
              <a:rPr lang="en-US" dirty="0"/>
              <a:t> – Head-to-Knee-Pose</a:t>
            </a:r>
            <a:br>
              <a:rPr lang="en-US" dirty="0"/>
            </a:br>
            <a:r>
              <a:rPr lang="en-US" dirty="0" smtClean="0"/>
              <a:t>Spinal Alignment</a:t>
            </a:r>
            <a:endParaRPr lang="en-US" dirty="0"/>
          </a:p>
        </p:txBody>
      </p:sp>
      <p:pic>
        <p:nvPicPr>
          <p:cNvPr id="4" name="Content Placeholder 3" descr="Ambrosini_165-top_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4" r="-6674"/>
          <a:stretch>
            <a:fillRect/>
          </a:stretch>
        </p:blipFill>
        <p:spPr>
          <a:xfrm>
            <a:off x="962833" y="2209801"/>
            <a:ext cx="6508377" cy="3916363"/>
          </a:xfrm>
        </p:spPr>
      </p:pic>
    </p:spTree>
    <p:extLst>
      <p:ext uri="{BB962C8B-B14F-4D97-AF65-F5344CB8AC3E}">
        <p14:creationId xmlns:p14="http://schemas.microsoft.com/office/powerpoint/2010/main" val="15970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Janu</a:t>
            </a:r>
            <a:r>
              <a:rPr lang="en-US" sz="2400" dirty="0"/>
              <a:t> </a:t>
            </a:r>
            <a:r>
              <a:rPr lang="en-US" sz="2400" dirty="0" err="1"/>
              <a:t>Shirshasana</a:t>
            </a:r>
            <a:r>
              <a:rPr lang="en-US" sz="2400" dirty="0"/>
              <a:t> – Head-to-Knee-Pose</a:t>
            </a:r>
            <a:br>
              <a:rPr lang="en-US" sz="2400" dirty="0"/>
            </a:br>
            <a:r>
              <a:rPr lang="en-US" dirty="0" smtClean="0"/>
              <a:t>Larger Bellies </a:t>
            </a:r>
            <a:endParaRPr lang="en-US" dirty="0"/>
          </a:p>
        </p:txBody>
      </p:sp>
      <p:pic>
        <p:nvPicPr>
          <p:cNvPr id="5" name="Content Placeholder 4" descr="Ambrosini_339_#1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16" b="-7816"/>
          <a:stretch>
            <a:fillRect/>
          </a:stretch>
        </p:blipFill>
        <p:spPr>
          <a:xfrm>
            <a:off x="940710" y="2190865"/>
            <a:ext cx="7184678" cy="4323321"/>
          </a:xfrm>
        </p:spPr>
      </p:pic>
    </p:spTree>
    <p:extLst>
      <p:ext uri="{BB962C8B-B14F-4D97-AF65-F5344CB8AC3E}">
        <p14:creationId xmlns:p14="http://schemas.microsoft.com/office/powerpoint/2010/main" val="41564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Supine/Backbend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Urdhva</a:t>
            </a:r>
            <a:r>
              <a:rPr lang="en-US" dirty="0" smtClean="0"/>
              <a:t> </a:t>
            </a:r>
            <a:r>
              <a:rPr lang="en-US" dirty="0" err="1" smtClean="0"/>
              <a:t>Dhanurasana</a:t>
            </a:r>
            <a:r>
              <a:rPr lang="en-US" dirty="0" smtClean="0"/>
              <a:t> – Upward Facing Bow Pose</a:t>
            </a:r>
            <a:endParaRPr lang="en-US" dirty="0"/>
          </a:p>
        </p:txBody>
      </p:sp>
      <p:pic>
        <p:nvPicPr>
          <p:cNvPr id="6" name="Content Placeholder 5" descr="Ambrosini_256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5" r="-8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83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7254"/>
            <a:ext cx="6508377" cy="11758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Urdhva</a:t>
            </a:r>
            <a:r>
              <a:rPr lang="en-US" sz="2400" dirty="0" smtClean="0"/>
              <a:t> </a:t>
            </a:r>
            <a:r>
              <a:rPr lang="en-US" sz="2400" dirty="0" err="1"/>
              <a:t>Dhanurasana</a:t>
            </a:r>
            <a:r>
              <a:rPr lang="en-US" sz="2400" dirty="0"/>
              <a:t> – Upward Facing Bow </a:t>
            </a:r>
            <a:r>
              <a:rPr lang="en-US" sz="2400" dirty="0" smtClean="0"/>
              <a:t>Pose </a:t>
            </a:r>
            <a:br>
              <a:rPr lang="en-US" sz="2400" dirty="0" smtClean="0"/>
            </a:br>
            <a:r>
              <a:rPr lang="en-US" dirty="0" smtClean="0"/>
              <a:t>Strength Building</a:t>
            </a:r>
            <a:endParaRPr lang="en-US" sz="2400" dirty="0"/>
          </a:p>
        </p:txBody>
      </p:sp>
      <p:pic>
        <p:nvPicPr>
          <p:cNvPr id="4" name="Content Placeholder 3" descr="DSC_009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2" r="-4722"/>
          <a:stretch>
            <a:fillRect/>
          </a:stretch>
        </p:blipFill>
        <p:spPr>
          <a:xfrm>
            <a:off x="457200" y="1963338"/>
            <a:ext cx="4093488" cy="2463223"/>
          </a:xfrm>
        </p:spPr>
      </p:pic>
      <p:pic>
        <p:nvPicPr>
          <p:cNvPr id="6" name="Picture 5" descr="DSC_00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56" y="1951579"/>
            <a:ext cx="3535658" cy="2463223"/>
          </a:xfrm>
          <a:prstGeom prst="rect">
            <a:avLst/>
          </a:prstGeom>
        </p:spPr>
      </p:pic>
      <p:pic>
        <p:nvPicPr>
          <p:cNvPr id="7" name="Picture 6" descr="DSC_01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37" y="4402533"/>
            <a:ext cx="3680530" cy="24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Urdhva</a:t>
            </a:r>
            <a:r>
              <a:rPr lang="en-US" sz="2400" dirty="0"/>
              <a:t> </a:t>
            </a:r>
            <a:r>
              <a:rPr lang="en-US" sz="2400" dirty="0" err="1"/>
              <a:t>Dhanurasana</a:t>
            </a:r>
            <a:r>
              <a:rPr lang="en-US" sz="2400" dirty="0"/>
              <a:t> – Upward Facing Bow Pose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Confidence </a:t>
            </a:r>
            <a:r>
              <a:rPr lang="en-US" dirty="0"/>
              <a:t>Building</a:t>
            </a:r>
          </a:p>
        </p:txBody>
      </p:sp>
      <p:pic>
        <p:nvPicPr>
          <p:cNvPr id="6" name="Content Placeholder 5" descr="Ambrosini_257-top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97" r="-42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82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"/>
            <a:ext cx="7983217" cy="1055711"/>
          </a:xfrm>
        </p:spPr>
        <p:txBody>
          <a:bodyPr/>
          <a:lstStyle/>
          <a:p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600" b="1" dirty="0" smtClean="0"/>
              <a:t>Diane M. </a:t>
            </a:r>
            <a:r>
              <a:rPr lang="en-US" sz="2600" b="1" dirty="0" err="1" smtClean="0"/>
              <a:t>Ambrosini</a:t>
            </a:r>
            <a:r>
              <a:rPr lang="en-US" sz="2600" b="1" dirty="0" smtClean="0"/>
              <a:t>, MA, E-RYT500</a:t>
            </a:r>
            <a:r>
              <a:rPr lang="en-US" sz="2600" b="1" baseline="30000" dirty="0" smtClean="0"/>
              <a:t>®</a:t>
            </a:r>
            <a:r>
              <a:rPr lang="en-US" sz="2600" b="1" dirty="0" smtClean="0"/>
              <a:t>, YACEP</a:t>
            </a:r>
            <a:r>
              <a:rPr lang="en-US" sz="2800" b="1" baseline="30000" dirty="0" smtClean="0"/>
              <a:t>®</a:t>
            </a:r>
            <a:endParaRPr lang="en-US" sz="2800" b="1" baseline="30000" dirty="0"/>
          </a:p>
        </p:txBody>
      </p:sp>
      <p:pic>
        <p:nvPicPr>
          <p:cNvPr id="9" name="Content Placeholder 8" descr="0794P_031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77" r="-74877"/>
          <a:stretch>
            <a:fillRect/>
          </a:stretch>
        </p:blipFill>
        <p:spPr>
          <a:xfrm>
            <a:off x="-1460714" y="1199237"/>
            <a:ext cx="8883128" cy="5345351"/>
          </a:xfrm>
        </p:spPr>
      </p:pic>
      <p:pic>
        <p:nvPicPr>
          <p:cNvPr id="11" name="Picture 10" descr="HK-logo-180w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03" y="5116288"/>
            <a:ext cx="1428299" cy="14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Urdhva</a:t>
            </a:r>
            <a:r>
              <a:rPr lang="en-US" sz="2400" dirty="0"/>
              <a:t> </a:t>
            </a:r>
            <a:r>
              <a:rPr lang="en-US" sz="2400" dirty="0" err="1"/>
              <a:t>Dhanurasana</a:t>
            </a:r>
            <a:r>
              <a:rPr lang="en-US" sz="2400" dirty="0"/>
              <a:t> – Upward Facing Bow Pose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Support for Limits in ROM</a:t>
            </a:r>
            <a:endParaRPr lang="en-US" dirty="0"/>
          </a:p>
        </p:txBody>
      </p:sp>
      <p:pic>
        <p:nvPicPr>
          <p:cNvPr id="9" name="Content Placeholder 8" descr="Ambrosini_307-bottom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10" b="-14010"/>
          <a:stretch>
            <a:fillRect/>
          </a:stretch>
        </p:blipFill>
        <p:spPr>
          <a:xfrm>
            <a:off x="457200" y="2057400"/>
            <a:ext cx="4749971" cy="2858256"/>
          </a:xfrm>
        </p:spPr>
      </p:pic>
      <p:pic>
        <p:nvPicPr>
          <p:cNvPr id="10" name="Picture 9" descr="Ambrosini_307-top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0" y="4503269"/>
            <a:ext cx="4751110" cy="21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Urdhva</a:t>
            </a:r>
            <a:r>
              <a:rPr lang="en-US" sz="2400" dirty="0"/>
              <a:t> </a:t>
            </a:r>
            <a:r>
              <a:rPr lang="en-US" sz="2400" dirty="0" err="1"/>
              <a:t>Dhanurasana</a:t>
            </a:r>
            <a:r>
              <a:rPr lang="en-US" sz="2400" dirty="0"/>
              <a:t> – Upward Facing Bow Pose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Supported/Restorative</a:t>
            </a:r>
            <a:endParaRPr lang="en-US" dirty="0"/>
          </a:p>
        </p:txBody>
      </p:sp>
      <p:pic>
        <p:nvPicPr>
          <p:cNvPr id="6" name="Content Placeholder 5" descr="Ambrosini_308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137" b="-78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Inversion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Salamba</a:t>
            </a:r>
            <a:r>
              <a:rPr lang="en-US" dirty="0" smtClean="0"/>
              <a:t> </a:t>
            </a:r>
            <a:r>
              <a:rPr lang="en-US" dirty="0" err="1" smtClean="0"/>
              <a:t>Sarvangasana</a:t>
            </a:r>
            <a:r>
              <a:rPr lang="en-US" dirty="0" smtClean="0"/>
              <a:t> – Supported </a:t>
            </a:r>
            <a:r>
              <a:rPr lang="en-US" dirty="0" err="1" smtClean="0"/>
              <a:t>Shoulderstand</a:t>
            </a:r>
            <a:endParaRPr lang="en-US" dirty="0"/>
          </a:p>
        </p:txBody>
      </p:sp>
      <p:pic>
        <p:nvPicPr>
          <p:cNvPr id="6" name="Content Placeholder 5" descr="Ambrosini_283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25" r="-88025"/>
          <a:stretch>
            <a:fillRect/>
          </a:stretch>
        </p:blipFill>
        <p:spPr>
          <a:xfrm>
            <a:off x="457201" y="2209801"/>
            <a:ext cx="7292821" cy="4388396"/>
          </a:xfrm>
        </p:spPr>
      </p:pic>
    </p:spTree>
    <p:extLst>
      <p:ext uri="{BB962C8B-B14F-4D97-AF65-F5344CB8AC3E}">
        <p14:creationId xmlns:p14="http://schemas.microsoft.com/office/powerpoint/2010/main" val="17573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Salamba</a:t>
            </a:r>
            <a:r>
              <a:rPr lang="en-US" sz="2400" dirty="0"/>
              <a:t> </a:t>
            </a:r>
            <a:r>
              <a:rPr lang="en-US" sz="2400" dirty="0" err="1"/>
              <a:t>Sarvangasana</a:t>
            </a:r>
            <a:r>
              <a:rPr lang="en-US" sz="2400" dirty="0"/>
              <a:t> – Supported </a:t>
            </a:r>
            <a:r>
              <a:rPr lang="en-US" sz="2400" dirty="0" err="1"/>
              <a:t>Shoulderstand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Aiding Hip Lift with Props</a:t>
            </a:r>
            <a:endParaRPr lang="en-US" dirty="0"/>
          </a:p>
        </p:txBody>
      </p:sp>
      <p:pic>
        <p:nvPicPr>
          <p:cNvPr id="7" name="Content Placeholder 6" descr="Ambrosini_285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16" r="-44116"/>
          <a:stretch>
            <a:fillRect/>
          </a:stretch>
        </p:blipFill>
        <p:spPr>
          <a:xfrm>
            <a:off x="457201" y="2209801"/>
            <a:ext cx="7179639" cy="4320289"/>
          </a:xfrm>
        </p:spPr>
      </p:pic>
    </p:spTree>
    <p:extLst>
      <p:ext uri="{BB962C8B-B14F-4D97-AF65-F5344CB8AC3E}">
        <p14:creationId xmlns:p14="http://schemas.microsoft.com/office/powerpoint/2010/main" val="5302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/>
              <a:t>Salamba</a:t>
            </a:r>
            <a:r>
              <a:rPr lang="en-US" sz="2400" dirty="0"/>
              <a:t> </a:t>
            </a:r>
            <a:r>
              <a:rPr lang="en-US" sz="2400" dirty="0" err="1"/>
              <a:t>Sarvangasana</a:t>
            </a:r>
            <a:r>
              <a:rPr lang="en-US" sz="2400" dirty="0"/>
              <a:t> – Supported </a:t>
            </a:r>
            <a:r>
              <a:rPr lang="en-US" sz="2400" dirty="0" err="1" smtClean="0"/>
              <a:t>Shoulderstand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4000" dirty="0" smtClean="0"/>
              <a:t>Upper Arm Alignment</a:t>
            </a:r>
            <a:endParaRPr lang="en-US" sz="2400" dirty="0"/>
          </a:p>
        </p:txBody>
      </p:sp>
      <p:pic>
        <p:nvPicPr>
          <p:cNvPr id="6" name="Content Placeholder 5" descr="Ambrosini_284-bottom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00" r="-99400"/>
          <a:stretch>
            <a:fillRect/>
          </a:stretch>
        </p:blipFill>
        <p:spPr>
          <a:xfrm>
            <a:off x="457201" y="2209800"/>
            <a:ext cx="7347647" cy="4421387"/>
          </a:xfrm>
        </p:spPr>
      </p:pic>
    </p:spTree>
    <p:extLst>
      <p:ext uri="{BB962C8B-B14F-4D97-AF65-F5344CB8AC3E}">
        <p14:creationId xmlns:p14="http://schemas.microsoft.com/office/powerpoint/2010/main" val="34953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Restorative/Finishing Pose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Jathara</a:t>
            </a:r>
            <a:r>
              <a:rPr lang="en-US" dirty="0" smtClean="0"/>
              <a:t> </a:t>
            </a:r>
            <a:r>
              <a:rPr lang="en-US" dirty="0" err="1" smtClean="0"/>
              <a:t>Parivartanasana</a:t>
            </a:r>
            <a:r>
              <a:rPr lang="en-US" dirty="0" smtClean="0"/>
              <a:t> – Belly Twist</a:t>
            </a:r>
            <a:endParaRPr lang="en-US" dirty="0"/>
          </a:p>
        </p:txBody>
      </p:sp>
      <p:pic>
        <p:nvPicPr>
          <p:cNvPr id="6" name="Content Placeholder 5" descr="Ambrosini_310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4" b="-16664"/>
          <a:stretch>
            <a:fillRect/>
          </a:stretch>
        </p:blipFill>
        <p:spPr>
          <a:xfrm>
            <a:off x="457201" y="2209802"/>
            <a:ext cx="7295099" cy="4389767"/>
          </a:xfrm>
        </p:spPr>
      </p:pic>
    </p:spTree>
    <p:extLst>
      <p:ext uri="{BB962C8B-B14F-4D97-AF65-F5344CB8AC3E}">
        <p14:creationId xmlns:p14="http://schemas.microsoft.com/office/powerpoint/2010/main" val="11181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Jathara</a:t>
            </a:r>
            <a:r>
              <a:rPr lang="en-US" sz="2400" dirty="0"/>
              <a:t> </a:t>
            </a:r>
            <a:r>
              <a:rPr lang="en-US" sz="2400" dirty="0" err="1"/>
              <a:t>Parivartanasana</a:t>
            </a:r>
            <a:r>
              <a:rPr lang="en-US" sz="2400" dirty="0"/>
              <a:t> – Belly </a:t>
            </a:r>
            <a:r>
              <a:rPr lang="en-US" sz="2400" dirty="0" smtClean="0"/>
              <a:t>Twist </a:t>
            </a:r>
            <a:r>
              <a:rPr lang="en-US" dirty="0" smtClean="0"/>
              <a:t>Modification for Hip Replacements or Tightness</a:t>
            </a:r>
            <a:endParaRPr lang="en-US" dirty="0"/>
          </a:p>
        </p:txBody>
      </p:sp>
      <p:pic>
        <p:nvPicPr>
          <p:cNvPr id="6" name="Content Placeholder 5" descr="Ambrosini_311-bottom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33" r="-28233"/>
          <a:stretch>
            <a:fillRect/>
          </a:stretch>
        </p:blipFill>
        <p:spPr>
          <a:xfrm>
            <a:off x="457199" y="2209800"/>
            <a:ext cx="6991280" cy="4206947"/>
          </a:xfrm>
        </p:spPr>
      </p:pic>
    </p:spTree>
    <p:extLst>
      <p:ext uri="{BB962C8B-B14F-4D97-AF65-F5344CB8AC3E}">
        <p14:creationId xmlns:p14="http://schemas.microsoft.com/office/powerpoint/2010/main" val="36014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Jathara</a:t>
            </a:r>
            <a:r>
              <a:rPr lang="en-US" sz="2400" dirty="0"/>
              <a:t> </a:t>
            </a:r>
            <a:r>
              <a:rPr lang="en-US" sz="2400" dirty="0" err="1"/>
              <a:t>Parivartanasana</a:t>
            </a:r>
            <a:r>
              <a:rPr lang="en-US" sz="2400" dirty="0"/>
              <a:t> – Belly Twist </a:t>
            </a:r>
            <a:r>
              <a:rPr lang="en-US" dirty="0" smtClean="0"/>
              <a:t>Spinal/Hip Tightness</a:t>
            </a:r>
            <a:endParaRPr lang="en-US" dirty="0"/>
          </a:p>
        </p:txBody>
      </p:sp>
      <p:pic>
        <p:nvPicPr>
          <p:cNvPr id="4" name="Content Placeholder 3" descr="Ambrosini_313-bottom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5" r="-12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6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Jathara</a:t>
            </a:r>
            <a:r>
              <a:rPr lang="en-US" sz="2400" dirty="0"/>
              <a:t> </a:t>
            </a:r>
            <a:r>
              <a:rPr lang="en-US" sz="2400" dirty="0" err="1"/>
              <a:t>Parivartanasana</a:t>
            </a:r>
            <a:r>
              <a:rPr lang="en-US" sz="2400" dirty="0"/>
              <a:t> – Belly Twist </a:t>
            </a:r>
            <a:r>
              <a:rPr lang="en-US" dirty="0" smtClean="0"/>
              <a:t>Deepening the Pose with Physical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r>
              <a:rPr lang="en-US" dirty="0"/>
              <a:t>F</a:t>
            </a:r>
            <a:r>
              <a:rPr lang="en-US" dirty="0" smtClean="0"/>
              <a:t>ocus</a:t>
            </a:r>
            <a:endParaRPr lang="en-US" dirty="0"/>
          </a:p>
        </p:txBody>
      </p:sp>
      <p:pic>
        <p:nvPicPr>
          <p:cNvPr id="12" name="Content Placeholder 11" descr="Ambrosini_312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8" r="-16668"/>
          <a:stretch>
            <a:fillRect/>
          </a:stretch>
        </p:blipFill>
        <p:spPr>
          <a:xfrm>
            <a:off x="457201" y="2209802"/>
            <a:ext cx="4716009" cy="2837820"/>
          </a:xfrm>
        </p:spPr>
      </p:pic>
      <p:pic>
        <p:nvPicPr>
          <p:cNvPr id="13" name="Picture 12" descr="Ambrosini_311-top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43" y="2037435"/>
            <a:ext cx="2935976" cy="47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309"/>
            <a:ext cx="6508377" cy="928903"/>
          </a:xfrm>
        </p:spPr>
        <p:txBody>
          <a:bodyPr/>
          <a:lstStyle/>
          <a:p>
            <a:r>
              <a:rPr lang="en-US" dirty="0" smtClean="0"/>
              <a:t>Wrap up…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8682"/>
            <a:ext cx="8686801" cy="5232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poses should provide ease, comfort &amp; stability</a:t>
            </a:r>
          </a:p>
          <a:p>
            <a:r>
              <a:rPr lang="en-US" dirty="0" smtClean="0"/>
              <a:t>Standing poses – </a:t>
            </a:r>
            <a:r>
              <a:rPr lang="en-US" dirty="0" err="1" smtClean="0"/>
              <a:t>Uttanasana</a:t>
            </a:r>
            <a:endParaRPr lang="en-US" dirty="0" smtClean="0"/>
          </a:p>
          <a:p>
            <a:pPr lvl="1"/>
            <a:r>
              <a:rPr lang="en-US" dirty="0" smtClean="0"/>
              <a:t>Stability, ease in hamstrings &amp; low back</a:t>
            </a:r>
          </a:p>
          <a:p>
            <a:pPr lvl="2"/>
            <a:r>
              <a:rPr lang="en-US" dirty="0"/>
              <a:t>Support </a:t>
            </a:r>
            <a:r>
              <a:rPr lang="en-US" dirty="0" smtClean="0"/>
              <a:t>with </a:t>
            </a:r>
            <a:r>
              <a:rPr lang="en-US" dirty="0"/>
              <a:t>blocks, chairs, a </a:t>
            </a:r>
            <a:r>
              <a:rPr lang="en-US" dirty="0" smtClean="0"/>
              <a:t>wall &amp; widen </a:t>
            </a:r>
            <a:r>
              <a:rPr lang="en-US" dirty="0"/>
              <a:t>the </a:t>
            </a:r>
            <a:r>
              <a:rPr lang="en-US" dirty="0" smtClean="0"/>
              <a:t>base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ALTER POSES TO FIT THE BODY &amp; KEEP EASE AND COMFORT A PRIORITY!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Ambrosini_102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2" y="2922209"/>
            <a:ext cx="2269463" cy="2818759"/>
          </a:xfrm>
          <a:prstGeom prst="rect">
            <a:avLst/>
          </a:prstGeom>
        </p:spPr>
      </p:pic>
      <p:pic>
        <p:nvPicPr>
          <p:cNvPr id="6" name="Picture 5" descr="Ambrosini_103_2-botto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03" y="3433409"/>
            <a:ext cx="3542762" cy="2384883"/>
          </a:xfrm>
          <a:prstGeom prst="rect">
            <a:avLst/>
          </a:prstGeom>
        </p:spPr>
      </p:pic>
      <p:pic>
        <p:nvPicPr>
          <p:cNvPr id="7" name="Picture 6" descr="Ambrosini_339_#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72" y="3429777"/>
            <a:ext cx="3751084" cy="23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Yoga Today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09800"/>
            <a:ext cx="8408970" cy="4445192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/>
              <a:t>A</a:t>
            </a:r>
            <a:r>
              <a:rPr lang="en-US" sz="3100" dirty="0" smtClean="0"/>
              <a:t>lmost 37,000,000 Americans practice some form of yoga on a regular basis</a:t>
            </a:r>
            <a:endParaRPr lang="en-US" sz="3100" dirty="0"/>
          </a:p>
          <a:p>
            <a:r>
              <a:rPr lang="en-US" sz="3100" dirty="0" smtClean="0"/>
              <a:t>Approximately 80,000,000 (34%) of non-practitioners state they have some interest in starting a yoga practice</a:t>
            </a:r>
          </a:p>
          <a:p>
            <a:r>
              <a:rPr lang="en-US" sz="3100" dirty="0" smtClean="0"/>
              <a:t> Of the 208,000,000 non-practitioners, some of the reasons include:</a:t>
            </a:r>
          </a:p>
          <a:p>
            <a:pPr lvl="1"/>
            <a:r>
              <a:rPr lang="en-US" sz="3100" dirty="0" smtClean="0"/>
              <a:t>Not sure if it’s right for them (28%)</a:t>
            </a:r>
          </a:p>
          <a:p>
            <a:pPr lvl="1"/>
            <a:r>
              <a:rPr lang="en-US" sz="3100" dirty="0" smtClean="0"/>
              <a:t>Not sure how to do it (19%)</a:t>
            </a:r>
          </a:p>
          <a:p>
            <a:pPr lvl="1"/>
            <a:r>
              <a:rPr lang="en-US" sz="3100" dirty="0" smtClean="0"/>
              <a:t>Feel out of place (14%)</a:t>
            </a:r>
          </a:p>
          <a:p>
            <a:pPr lvl="1"/>
            <a:r>
              <a:rPr lang="en-US" sz="3100" dirty="0" smtClean="0"/>
              <a:t>Body type not right (12%)</a:t>
            </a:r>
          </a:p>
          <a:p>
            <a:pPr lvl="1"/>
            <a:r>
              <a:rPr lang="en-US" sz="3100" dirty="0" smtClean="0"/>
              <a:t>Too challenging (11%)</a:t>
            </a: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*Statistics from </a:t>
            </a:r>
            <a:r>
              <a:rPr lang="en-US" sz="1200" b="1" i="1" dirty="0" smtClean="0"/>
              <a:t>2016 Yoga in America Study </a:t>
            </a:r>
            <a:r>
              <a:rPr lang="en-US" sz="1200" dirty="0" smtClean="0"/>
              <a:t>– Conducted by Yoga Journal and Yoga Alliance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6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309"/>
            <a:ext cx="6508377" cy="928903"/>
          </a:xfrm>
        </p:spPr>
        <p:txBody>
          <a:bodyPr/>
          <a:lstStyle/>
          <a:p>
            <a:r>
              <a:rPr lang="en-US" dirty="0" smtClean="0"/>
              <a:t>Wrap up…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8682"/>
            <a:ext cx="8686801" cy="5232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poses should provide ease, comfort &amp; stability</a:t>
            </a:r>
          </a:p>
          <a:p>
            <a:r>
              <a:rPr lang="en-US" dirty="0" smtClean="0"/>
              <a:t>Seated poses – </a:t>
            </a:r>
            <a:r>
              <a:rPr lang="en-US" dirty="0" err="1" smtClean="0"/>
              <a:t>Janu</a:t>
            </a:r>
            <a:r>
              <a:rPr lang="en-US" dirty="0" smtClean="0"/>
              <a:t> </a:t>
            </a:r>
            <a:r>
              <a:rPr lang="en-US" dirty="0" err="1" smtClean="0"/>
              <a:t>Shirshasana</a:t>
            </a:r>
            <a:endParaRPr lang="en-US" dirty="0" smtClean="0"/>
          </a:p>
          <a:p>
            <a:pPr lvl="1"/>
            <a:r>
              <a:rPr lang="en-US" dirty="0" smtClean="0"/>
              <a:t>Hip/spinal stability &amp; alignment, ease &amp; comfort in spine &amp; legs</a:t>
            </a:r>
          </a:p>
          <a:p>
            <a:pPr lvl="2"/>
            <a:r>
              <a:rPr lang="en-US" dirty="0" smtClean="0"/>
              <a:t>Prop hips with blankets, use straps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ALTER POSES TO FIT THE BODY &amp; KEEP EASE AND COMFORT A PRIORITY!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Ambrosini_163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00861"/>
            <a:ext cx="3327762" cy="1343643"/>
          </a:xfrm>
          <a:prstGeom prst="rect">
            <a:avLst/>
          </a:prstGeom>
        </p:spPr>
      </p:pic>
      <p:pic>
        <p:nvPicPr>
          <p:cNvPr id="7" name="Picture 6" descr="Ambrosini_165-bottom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8" y="3433549"/>
            <a:ext cx="2989242" cy="2413241"/>
          </a:xfrm>
          <a:prstGeom prst="rect">
            <a:avLst/>
          </a:prstGeom>
        </p:spPr>
      </p:pic>
      <p:pic>
        <p:nvPicPr>
          <p:cNvPr id="8" name="Picture 7" descr="Ambrosini_339_#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26" y="2810197"/>
            <a:ext cx="3746674" cy="19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309"/>
            <a:ext cx="6508377" cy="928903"/>
          </a:xfrm>
        </p:spPr>
        <p:txBody>
          <a:bodyPr/>
          <a:lstStyle/>
          <a:p>
            <a:r>
              <a:rPr lang="en-US" dirty="0" smtClean="0"/>
              <a:t>Wrap up…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28792"/>
            <a:ext cx="8686801" cy="5432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poses should provide ease, comfort &amp; stability</a:t>
            </a:r>
          </a:p>
          <a:p>
            <a:r>
              <a:rPr lang="en-US" dirty="0" smtClean="0"/>
              <a:t>Supine/</a:t>
            </a:r>
            <a:r>
              <a:rPr lang="en-US" dirty="0" err="1" smtClean="0"/>
              <a:t>Backbending</a:t>
            </a:r>
            <a:r>
              <a:rPr lang="en-US" dirty="0" smtClean="0"/>
              <a:t> poses – </a:t>
            </a:r>
            <a:r>
              <a:rPr lang="en-US" dirty="0" err="1" smtClean="0"/>
              <a:t>Urdhva</a:t>
            </a:r>
            <a:r>
              <a:rPr lang="en-US" dirty="0" smtClean="0"/>
              <a:t> </a:t>
            </a:r>
            <a:r>
              <a:rPr lang="en-US" dirty="0" err="1" smtClean="0"/>
              <a:t>Dhanurasana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pinal support, steadiness &amp; ease, also wrist comfort</a:t>
            </a:r>
          </a:p>
          <a:p>
            <a:pPr lvl="2"/>
            <a:r>
              <a:rPr lang="en-US" dirty="0" smtClean="0"/>
              <a:t> Support with blocks, blankets, chairs &amp; other supportive props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ALTER POSES TO FIT THE BODY &amp; KEEP EASE AND COMFORT A PRIORITY!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Ambrosini_256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49723"/>
            <a:ext cx="3139621" cy="2226860"/>
          </a:xfrm>
          <a:prstGeom prst="rect">
            <a:avLst/>
          </a:prstGeom>
        </p:spPr>
      </p:pic>
      <p:pic>
        <p:nvPicPr>
          <p:cNvPr id="5" name="Picture 4" descr="DSC_0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0" y="3931595"/>
            <a:ext cx="3257210" cy="2185636"/>
          </a:xfrm>
          <a:prstGeom prst="rect">
            <a:avLst/>
          </a:prstGeom>
        </p:spPr>
      </p:pic>
      <p:pic>
        <p:nvPicPr>
          <p:cNvPr id="6" name="Picture 5" descr="Ambrosini_307-top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94" y="2741296"/>
            <a:ext cx="3393907" cy="15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309"/>
            <a:ext cx="6508377" cy="928903"/>
          </a:xfrm>
        </p:spPr>
        <p:txBody>
          <a:bodyPr/>
          <a:lstStyle/>
          <a:p>
            <a:r>
              <a:rPr lang="en-US" dirty="0" smtClean="0"/>
              <a:t>Wrap up…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8682"/>
            <a:ext cx="8686801" cy="5232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poses should provide ease, comfort &amp; stability</a:t>
            </a:r>
          </a:p>
          <a:p>
            <a:r>
              <a:rPr lang="en-US" dirty="0" smtClean="0"/>
              <a:t>Inverted poses – </a:t>
            </a:r>
            <a:r>
              <a:rPr lang="en-US" dirty="0" err="1" smtClean="0"/>
              <a:t>Salamba</a:t>
            </a:r>
            <a:r>
              <a:rPr lang="en-US" dirty="0" smtClean="0"/>
              <a:t> </a:t>
            </a:r>
            <a:r>
              <a:rPr lang="en-US" dirty="0" err="1" smtClean="0"/>
              <a:t>Sarvangasana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alance </a:t>
            </a:r>
            <a:r>
              <a:rPr lang="en-US" dirty="0"/>
              <a:t>&amp;</a:t>
            </a:r>
            <a:r>
              <a:rPr lang="en-US" dirty="0" smtClean="0"/>
              <a:t> grounding, spinal support – core</a:t>
            </a:r>
          </a:p>
          <a:p>
            <a:pPr lvl="2"/>
            <a:r>
              <a:rPr lang="en-US" dirty="0" smtClean="0"/>
              <a:t>Prop with blankets, straps, blocks and even the wall</a:t>
            </a:r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ALTER POSES TO FIT THE BODY &amp; KEEP EASE AND COMFORT A PRIORITY!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Ambrosini_283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7" y="2951322"/>
            <a:ext cx="1785564" cy="2966021"/>
          </a:xfrm>
          <a:prstGeom prst="rect">
            <a:avLst/>
          </a:prstGeom>
        </p:spPr>
      </p:pic>
      <p:pic>
        <p:nvPicPr>
          <p:cNvPr id="5" name="Picture 4" descr="Ambrosini_285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14" y="3167609"/>
            <a:ext cx="2427662" cy="2749735"/>
          </a:xfrm>
          <a:prstGeom prst="rect">
            <a:avLst/>
          </a:prstGeom>
        </p:spPr>
      </p:pic>
      <p:pic>
        <p:nvPicPr>
          <p:cNvPr id="6" name="Picture 5" descr="Ambrosini_284-bottom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59" y="3148511"/>
            <a:ext cx="1566111" cy="28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2309"/>
            <a:ext cx="6508377" cy="928903"/>
          </a:xfrm>
        </p:spPr>
        <p:txBody>
          <a:bodyPr/>
          <a:lstStyle/>
          <a:p>
            <a:r>
              <a:rPr lang="en-US" dirty="0" smtClean="0"/>
              <a:t>Wrap up…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28682"/>
            <a:ext cx="8686801" cy="5232423"/>
          </a:xfrm>
        </p:spPr>
        <p:txBody>
          <a:bodyPr>
            <a:normAutofit/>
          </a:bodyPr>
          <a:lstStyle/>
          <a:p>
            <a:r>
              <a:rPr lang="en-US" dirty="0" smtClean="0"/>
              <a:t>All poses should provide ease, comfort &amp; stability</a:t>
            </a:r>
          </a:p>
          <a:p>
            <a:r>
              <a:rPr lang="en-US" dirty="0" smtClean="0"/>
              <a:t>Restorative/Finishing poses – </a:t>
            </a:r>
            <a:r>
              <a:rPr lang="en-US" dirty="0" err="1" smtClean="0"/>
              <a:t>Jathara</a:t>
            </a:r>
            <a:r>
              <a:rPr lang="en-US" dirty="0" smtClean="0"/>
              <a:t> </a:t>
            </a:r>
            <a:r>
              <a:rPr lang="en-US" dirty="0" err="1" smtClean="0"/>
              <a:t>Parivarttanasana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alming and supportive, spinal support</a:t>
            </a:r>
          </a:p>
          <a:p>
            <a:pPr lvl="2"/>
            <a:r>
              <a:rPr lang="en-US" dirty="0" smtClean="0"/>
              <a:t>Use blocks, blankets and the wall for propping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ALTER POSES TO FIT THE BODY &amp; KEEP EASE AND COMFORT A PRIORITY!</a:t>
            </a:r>
          </a:p>
          <a:p>
            <a:pPr marL="0" indent="0" algn="ctr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Ambrosini_310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7221"/>
            <a:ext cx="3786360" cy="1708888"/>
          </a:xfrm>
          <a:prstGeom prst="rect">
            <a:avLst/>
          </a:prstGeom>
        </p:spPr>
      </p:pic>
      <p:pic>
        <p:nvPicPr>
          <p:cNvPr id="5" name="Picture 4" descr="Ambrosini_311-bottom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53" y="3685927"/>
            <a:ext cx="2432453" cy="2290204"/>
          </a:xfrm>
          <a:prstGeom prst="rect">
            <a:avLst/>
          </a:prstGeom>
        </p:spPr>
      </p:pic>
      <p:pic>
        <p:nvPicPr>
          <p:cNvPr id="6" name="Picture 5" descr="Ambrosini_313-bottom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86" y="3315829"/>
            <a:ext cx="2654814" cy="20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"/>
            <a:ext cx="6508377" cy="15147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Thank you! </a:t>
            </a:r>
            <a:r>
              <a:rPr lang="en-US" dirty="0"/>
              <a:t/>
            </a:r>
            <a:br>
              <a:rPr lang="en-US" dirty="0"/>
            </a:br>
            <a:endParaRPr lang="en-US" sz="1800" b="1" dirty="0"/>
          </a:p>
        </p:txBody>
      </p:sp>
      <p:pic>
        <p:nvPicPr>
          <p:cNvPr id="7" name="Picture 6" descr="HK-logo-180w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99" y="4683920"/>
            <a:ext cx="1882803" cy="1882803"/>
          </a:xfrm>
          <a:prstGeom prst="rect">
            <a:avLst/>
          </a:prstGeom>
        </p:spPr>
      </p:pic>
      <p:pic>
        <p:nvPicPr>
          <p:cNvPr id="6" name="Content Placeholder 7" descr="IMG_20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68" r="-50568"/>
          <a:stretch>
            <a:fillRect/>
          </a:stretch>
        </p:blipFill>
        <p:spPr>
          <a:xfrm>
            <a:off x="5297229" y="120954"/>
            <a:ext cx="5008604" cy="31127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59429"/>
            <a:ext cx="6508377" cy="37616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more information about</a:t>
            </a:r>
          </a:p>
          <a:p>
            <a:pPr marL="0" indent="0">
              <a:buNone/>
            </a:pPr>
            <a:r>
              <a:rPr lang="en-US" b="1" i="1" dirty="0" smtClean="0"/>
              <a:t>Instructing Hatha Yoga </a:t>
            </a:r>
            <a:r>
              <a:rPr lang="en-US" b="1" i="1" smtClean="0"/>
              <a:t>2</a:t>
            </a:r>
            <a:r>
              <a:rPr lang="en-US" b="1" i="1" baseline="30000" smtClean="0"/>
              <a:t>nd</a:t>
            </a:r>
            <a:r>
              <a:rPr lang="en-US" b="1" i="1" smtClean="0"/>
              <a:t> ed.,</a:t>
            </a:r>
            <a:r>
              <a:rPr lang="en-US" smtClean="0"/>
              <a:t> </a:t>
            </a:r>
            <a:r>
              <a:rPr lang="en-US" dirty="0" smtClean="0"/>
              <a:t>connect to the following link:</a:t>
            </a:r>
            <a:endParaRPr lang="en-US" i="1" dirty="0"/>
          </a:p>
          <a:p>
            <a:pPr marL="0" indent="0">
              <a:buNone/>
            </a:pPr>
            <a:r>
              <a:rPr lang="en-US" sz="1600" b="1" dirty="0" smtClean="0">
                <a:hlinkClick r:id="rId5"/>
              </a:rPr>
              <a:t>http</a:t>
            </a:r>
            <a:r>
              <a:rPr lang="en-US" sz="1600" b="1" dirty="0">
                <a:hlinkClick r:id="rId5"/>
              </a:rPr>
              <a:t>://www.humankinetics.com/products/all-products/Instructing-Hatha-Yoga-2nd-Edition-With-Web-</a:t>
            </a:r>
            <a:r>
              <a:rPr lang="en-US" sz="1600" b="1" dirty="0" smtClean="0">
                <a:hlinkClick r:id="rId5"/>
              </a:rPr>
              <a:t>Resource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dirty="0" smtClean="0"/>
              <a:t>You may contact the author, Diane </a:t>
            </a:r>
            <a:r>
              <a:rPr lang="en-US" dirty="0" err="1" smtClean="0"/>
              <a:t>Ambrosini</a:t>
            </a:r>
            <a:r>
              <a:rPr lang="en-US" dirty="0" smtClean="0"/>
              <a:t>, via email at: </a:t>
            </a:r>
            <a:r>
              <a:rPr lang="en-US" b="1" dirty="0" smtClean="0"/>
              <a:t>ambroyogini1@yahoo.com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2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practice yoga?</a:t>
            </a:r>
            <a:br>
              <a:rPr lang="en-US" dirty="0" smtClean="0"/>
            </a:br>
            <a:r>
              <a:rPr lang="en-US" dirty="0" smtClean="0"/>
              <a:t>What can it do for a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139038" cy="4233723"/>
          </a:xfrm>
        </p:spPr>
        <p:txBody>
          <a:bodyPr>
            <a:normAutofit/>
          </a:bodyPr>
          <a:lstStyle/>
          <a:p>
            <a:r>
              <a:rPr lang="en-US" dirty="0" smtClean="0"/>
              <a:t>Increase Flexibility</a:t>
            </a:r>
          </a:p>
          <a:p>
            <a:r>
              <a:rPr lang="en-US" dirty="0" smtClean="0"/>
              <a:t>Increase Strength</a:t>
            </a:r>
          </a:p>
          <a:p>
            <a:r>
              <a:rPr lang="en-US" dirty="0" smtClean="0"/>
              <a:t>Promote Better Balance</a:t>
            </a:r>
          </a:p>
          <a:p>
            <a:r>
              <a:rPr lang="en-US" dirty="0" smtClean="0"/>
              <a:t>Improve Breathing Quality</a:t>
            </a:r>
          </a:p>
          <a:p>
            <a:r>
              <a:rPr lang="en-US" dirty="0" smtClean="0"/>
              <a:t>Increase Mental Clarity</a:t>
            </a:r>
          </a:p>
          <a:p>
            <a:r>
              <a:rPr lang="en-US" dirty="0" smtClean="0"/>
              <a:t>Lower Stress</a:t>
            </a:r>
          </a:p>
          <a:p>
            <a:r>
              <a:rPr lang="en-US" dirty="0" smtClean="0"/>
              <a:t>Enhance Mood Stabilization</a:t>
            </a:r>
          </a:p>
          <a:p>
            <a:r>
              <a:rPr lang="en-US" dirty="0" smtClean="0"/>
              <a:t>Promote Overall 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u="sng" dirty="0"/>
              <a:t>Every</a:t>
            </a:r>
            <a:r>
              <a:rPr lang="en-US" dirty="0"/>
              <a:t> </a:t>
            </a:r>
            <a:r>
              <a:rPr lang="en-US" b="1" dirty="0"/>
              <a:t>BODY</a:t>
            </a:r>
            <a:r>
              <a:rPr lang="en-US" dirty="0"/>
              <a:t> really practice Yoga?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9801"/>
            <a:ext cx="8103267" cy="3916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2F2772FF00000578-3350134-By_the_sea_Yogis_love_posing_by_the_ocean_with_beach_yoga_poses_-a-4_14495843809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92"/>
            <a:ext cx="4216027" cy="39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52802"/>
            <a:ext cx="5651077" cy="290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1937954_l-770x4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6" y="1"/>
            <a:ext cx="4927974" cy="260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af34f04a5d2d5b74d47c5341fc0f86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79" y="2602852"/>
            <a:ext cx="3492923" cy="4255147"/>
          </a:xfrm>
          <a:prstGeom prst="rect">
            <a:avLst/>
          </a:prstGeom>
        </p:spPr>
      </p:pic>
      <p:pic>
        <p:nvPicPr>
          <p:cNvPr id="6" name="Picture 5" descr="Kala-Bhairavasana-Destroyer-Of-The-Universe-Pos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18" y="2209800"/>
            <a:ext cx="3193471" cy="2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2747"/>
            <a:ext cx="6508377" cy="1539553"/>
          </a:xfrm>
        </p:spPr>
        <p:txBody>
          <a:bodyPr/>
          <a:lstStyle/>
          <a:p>
            <a:r>
              <a:rPr lang="en-US" dirty="0" smtClean="0"/>
              <a:t>Are there bodies too: old, large, stiff, frail or restricted for yoga?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9801"/>
            <a:ext cx="8103267" cy="3916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" name="Picture 14" descr="plus-yog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5" y="2293480"/>
            <a:ext cx="6864279" cy="4580392"/>
          </a:xfrm>
          <a:prstGeom prst="rect">
            <a:avLst/>
          </a:prstGeom>
        </p:spPr>
      </p:pic>
      <p:pic>
        <p:nvPicPr>
          <p:cNvPr id="18" name="Picture 17" descr="e6df3bfc95fae68c800f00b13fc9256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39" y="2343742"/>
            <a:ext cx="3836289" cy="4383585"/>
          </a:xfrm>
          <a:prstGeom prst="rect">
            <a:avLst/>
          </a:prstGeom>
        </p:spPr>
      </p:pic>
      <p:pic>
        <p:nvPicPr>
          <p:cNvPr id="21" name="Picture 20" descr="chair-yoga1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04" y="2293481"/>
            <a:ext cx="4355103" cy="4635211"/>
          </a:xfrm>
          <a:prstGeom prst="rect">
            <a:avLst/>
          </a:prstGeom>
        </p:spPr>
      </p:pic>
      <p:pic>
        <p:nvPicPr>
          <p:cNvPr id="22" name="Picture 21" descr="-b3e70682228ae9e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3" y="2389676"/>
            <a:ext cx="6808525" cy="4539017"/>
          </a:xfrm>
          <a:prstGeom prst="rect">
            <a:avLst/>
          </a:prstGeom>
        </p:spPr>
      </p:pic>
      <p:pic>
        <p:nvPicPr>
          <p:cNvPr id="25" name="Picture 24" descr="afro american yoga teach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55" y="2293480"/>
            <a:ext cx="3454400" cy="4318000"/>
          </a:xfrm>
          <a:prstGeom prst="rect">
            <a:avLst/>
          </a:prstGeom>
        </p:spPr>
      </p:pic>
      <p:pic>
        <p:nvPicPr>
          <p:cNvPr id="26" name="Picture 25" descr="Tim-Rushby-Smith-yog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75" y="2343741"/>
            <a:ext cx="5842000" cy="3505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7200" y="1892300"/>
            <a:ext cx="82423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9" name="Picture 28" descr="plus-size-yoga-pants-2-650x43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16" y="2306560"/>
            <a:ext cx="5285479" cy="3520943"/>
          </a:xfrm>
          <a:prstGeom prst="rect">
            <a:avLst/>
          </a:prstGeom>
        </p:spPr>
      </p:pic>
      <p:pic>
        <p:nvPicPr>
          <p:cNvPr id="30" name="Picture 29" descr="0794P_095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56" y="2317741"/>
            <a:ext cx="5020720" cy="4556131"/>
          </a:xfrm>
          <a:prstGeom prst="rect">
            <a:avLst/>
          </a:prstGeom>
        </p:spPr>
      </p:pic>
      <p:pic>
        <p:nvPicPr>
          <p:cNvPr id="32" name="Picture 31" descr="2015-09-28-yoga-1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1" y="2293482"/>
            <a:ext cx="6234188" cy="4145735"/>
          </a:xfrm>
          <a:prstGeom prst="rect">
            <a:avLst/>
          </a:prstGeom>
        </p:spPr>
      </p:pic>
      <p:pic>
        <p:nvPicPr>
          <p:cNvPr id="33" name="Picture 32" descr="IMG_197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16" y="2569408"/>
            <a:ext cx="4828491" cy="36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2088"/>
            <a:ext cx="6508377" cy="1281651"/>
          </a:xfrm>
        </p:spPr>
        <p:txBody>
          <a:bodyPr/>
          <a:lstStyle/>
          <a:p>
            <a:r>
              <a:rPr lang="en-US" dirty="0" smtClean="0"/>
              <a:t>Yes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Every BODY can practice </a:t>
            </a:r>
            <a:r>
              <a:rPr lang="en-US" dirty="0" smtClean="0"/>
              <a:t>yoga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9801"/>
            <a:ext cx="8397239" cy="39163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 is a yoga style for everyone – One size does not fit all!</a:t>
            </a:r>
            <a:endParaRPr lang="en-US" dirty="0"/>
          </a:p>
          <a:p>
            <a:pPr lvl="1"/>
            <a:r>
              <a:rPr lang="en-US" dirty="0" smtClean="0"/>
              <a:t>Ranging from </a:t>
            </a:r>
            <a:r>
              <a:rPr lang="en-US" dirty="0" err="1" smtClean="0"/>
              <a:t>Ashtanga</a:t>
            </a:r>
            <a:r>
              <a:rPr lang="en-US" dirty="0" smtClean="0"/>
              <a:t> &amp; Hot Flow to Chair, </a:t>
            </a:r>
            <a:r>
              <a:rPr lang="en-US" dirty="0" err="1" smtClean="0"/>
              <a:t>Svaroopa</a:t>
            </a:r>
            <a:r>
              <a:rPr lang="en-US" dirty="0" smtClean="0"/>
              <a:t>® &amp; MIMSY</a:t>
            </a:r>
          </a:p>
          <a:p>
            <a:r>
              <a:rPr lang="en-US" dirty="0" smtClean="0"/>
              <a:t>Important to practice and teach with the focus of drawing attention inward – back “home” regardless of style</a:t>
            </a:r>
          </a:p>
          <a:p>
            <a:r>
              <a:rPr lang="en-US" dirty="0" smtClean="0"/>
              <a:t>Due to anatomical and other differences, not everyone can physically get “there”</a:t>
            </a:r>
            <a:r>
              <a:rPr lang="en-US" dirty="0"/>
              <a:t> </a:t>
            </a:r>
            <a:r>
              <a:rPr lang="en-US" dirty="0" smtClean="0"/>
              <a:t>and look like “that”</a:t>
            </a:r>
          </a:p>
          <a:p>
            <a:r>
              <a:rPr lang="en-US" dirty="0" smtClean="0"/>
              <a:t>So – adjust poses to “fit” individual bodies instead of contorting the body so it’s uncomfortable or prone to injury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3701"/>
            <a:ext cx="6508377" cy="1308100"/>
          </a:xfrm>
        </p:spPr>
        <p:txBody>
          <a:bodyPr/>
          <a:lstStyle/>
          <a:p>
            <a:r>
              <a:rPr lang="en-US" dirty="0"/>
              <a:t>Modifications and Props are </a:t>
            </a:r>
            <a:r>
              <a:rPr lang="en-US" dirty="0" smtClean="0"/>
              <a:t>the 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81201"/>
            <a:ext cx="8103267" cy="4144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ddress any bias (yours or your students’)</a:t>
            </a:r>
          </a:p>
          <a:p>
            <a:r>
              <a:rPr lang="en-US" dirty="0" smtClean="0"/>
              <a:t>Individualize </a:t>
            </a:r>
            <a:r>
              <a:rPr lang="en-US" dirty="0"/>
              <a:t>poses for comfort and ease</a:t>
            </a:r>
          </a:p>
          <a:p>
            <a:r>
              <a:rPr lang="en-US" dirty="0" smtClean="0"/>
              <a:t>Verbal cues, props and pose modifications are all tools</a:t>
            </a:r>
          </a:p>
          <a:p>
            <a:r>
              <a:rPr lang="en-US" dirty="0" smtClean="0"/>
              <a:t>Goal</a:t>
            </a:r>
            <a:r>
              <a:rPr lang="en-US" dirty="0"/>
              <a:t>: Make the pose fit the person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Will this work with ALL the poses?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6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Standing Pose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Uttanasana</a:t>
            </a:r>
            <a:r>
              <a:rPr lang="en-US" dirty="0" smtClean="0"/>
              <a:t> – Intense Forward Fold</a:t>
            </a:r>
            <a:endParaRPr lang="en-US" dirty="0"/>
          </a:p>
        </p:txBody>
      </p:sp>
      <p:pic>
        <p:nvPicPr>
          <p:cNvPr id="7" name="Content Placeholder 6" descr="Ambrosini_102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04" r="-53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3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36434</TotalTime>
  <Words>780</Words>
  <Application>Microsoft Office PowerPoint</Application>
  <PresentationFormat>On-screen Show (4:3)</PresentationFormat>
  <Paragraphs>183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Century Gothic</vt:lpstr>
      <vt:lpstr>Wingdings 2</vt:lpstr>
      <vt:lpstr>Plaza</vt:lpstr>
      <vt:lpstr>Why Yoga is for Every BODY </vt:lpstr>
      <vt:lpstr>  Diane M. Ambrosini, MA, E-RYT500®, YACEP®</vt:lpstr>
      <vt:lpstr>Popularity of Yoga Today </vt:lpstr>
      <vt:lpstr>Why practice yoga? What can it do for a body?</vt:lpstr>
      <vt:lpstr>Can Every BODY really practice Yoga?</vt:lpstr>
      <vt:lpstr>Are there bodies too: old, large, stiff, frail or restricted for yoga?</vt:lpstr>
      <vt:lpstr>Yes - Every BODY can practice yoga</vt:lpstr>
      <vt:lpstr>Modifications and Props are the Key </vt:lpstr>
      <vt:lpstr>Standing Pose:  Uttanasana – Intense Forward Fold</vt:lpstr>
      <vt:lpstr>Uttanasana – Intense Forward Fold  Tight Hamstrings/Rounded Back</vt:lpstr>
      <vt:lpstr>Uttanasana – Intense Forward Fold  Extreme Stiffness, Late Pregnancy or Rehab</vt:lpstr>
      <vt:lpstr>Uttanasana – Intense Forward Fold  Balance Difficulties/Weakness</vt:lpstr>
      <vt:lpstr>Seated Pose:  Janu Shirshasana –  Head-to-Knee-Pose</vt:lpstr>
      <vt:lpstr>  Janu Shirshasana – Head-to-Knee-Pose Hip &amp; Hamstrings Tightness</vt:lpstr>
      <vt:lpstr>Janu Shirshasana – Head-to-Knee-Pose Spinal Alignment</vt:lpstr>
      <vt:lpstr>Janu Shirshasana – Head-to-Knee-Pose Larger Bellies </vt:lpstr>
      <vt:lpstr>Supine/Backbend: Urdhva Dhanurasana – Upward Facing Bow Pose</vt:lpstr>
      <vt:lpstr> Urdhva Dhanurasana – Upward Facing Bow Pose  Strength Building</vt:lpstr>
      <vt:lpstr>Urdhva Dhanurasana – Upward Facing Bow Pose  Confidence Building</vt:lpstr>
      <vt:lpstr>Urdhva Dhanurasana – Upward Facing Bow Pose  Support for Limits in ROM</vt:lpstr>
      <vt:lpstr>Urdhva Dhanurasana – Upward Facing Bow Pose  Supported/Restorative</vt:lpstr>
      <vt:lpstr>Inversion:  Salamba Sarvangasana – Supported Shoulderstand</vt:lpstr>
      <vt:lpstr>Salamba Sarvangasana – Supported Shoulderstand  Aiding Hip Lift with Props</vt:lpstr>
      <vt:lpstr>  Salamba Sarvangasana – Supported Shoulderstand  Upper Arm Alignment</vt:lpstr>
      <vt:lpstr>Restorative/Finishing Pose:  Jathara Parivartanasana – Belly Twist</vt:lpstr>
      <vt:lpstr>Jathara Parivartanasana – Belly Twist Modification for Hip Replacements or Tightness</vt:lpstr>
      <vt:lpstr>Jathara Parivartanasana – Belly Twist Spinal/Hip Tightness</vt:lpstr>
      <vt:lpstr>Jathara Parivartanasana – Belly Twist Deepening the Pose with Physical Alignment Focus</vt:lpstr>
      <vt:lpstr>Wrap up… </vt:lpstr>
      <vt:lpstr>Wrap up… </vt:lpstr>
      <vt:lpstr>Wrap up… </vt:lpstr>
      <vt:lpstr>Wrap up… </vt:lpstr>
      <vt:lpstr>Wrap up… </vt:lpstr>
      <vt:lpstr>                    Thank you!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</dc:creator>
  <cp:lastModifiedBy>Alexis Koontz</cp:lastModifiedBy>
  <cp:revision>205</cp:revision>
  <cp:lastPrinted>2016-09-24T22:07:32Z</cp:lastPrinted>
  <dcterms:created xsi:type="dcterms:W3CDTF">2016-08-30T18:00:57Z</dcterms:created>
  <dcterms:modified xsi:type="dcterms:W3CDTF">2016-09-26T18:08:36Z</dcterms:modified>
</cp:coreProperties>
</file>